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1"/>
  </p:sldMasterIdLst>
  <p:sldIdLst>
    <p:sldId id="256" r:id="rId2"/>
    <p:sldId id="269" r:id="rId3"/>
    <p:sldId id="267" r:id="rId4"/>
    <p:sldId id="271" r:id="rId5"/>
    <p:sldId id="270" r:id="rId6"/>
    <p:sldId id="280" r:id="rId7"/>
    <p:sldId id="257" r:id="rId8"/>
    <p:sldId id="259" r:id="rId9"/>
    <p:sldId id="260" r:id="rId10"/>
    <p:sldId id="262" r:id="rId11"/>
    <p:sldId id="276" r:id="rId12"/>
    <p:sldId id="277" r:id="rId13"/>
    <p:sldId id="279" r:id="rId14"/>
    <p:sldId id="278" r:id="rId15"/>
    <p:sldId id="264" r:id="rId16"/>
    <p:sldId id="265" r:id="rId17"/>
    <p:sldId id="272" r:id="rId18"/>
    <p:sldId id="273" r:id="rId19"/>
    <p:sldId id="274" r:id="rId20"/>
    <p:sldId id="275" r:id="rId21"/>
    <p:sldId id="26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178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1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5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220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57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87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534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99429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883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47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3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86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7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23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89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88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41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2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5728" y="1871131"/>
            <a:ext cx="7130627" cy="151553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গুগল </a:t>
            </a: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ম্যাপে</a:t>
            </a:r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দাগগুচ্ছের </a:t>
            </a: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অবস্থান</a:t>
            </a:r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নির্দিষ্টকরণ</a:t>
            </a:r>
            <a:endParaRPr lang="en-US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692398" y="3935882"/>
            <a:ext cx="6815669" cy="132080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ln w="3175" cmpd="sng">
                  <a:noFill/>
                </a:ln>
                <a:solidFill>
                  <a:srgbClr val="7030A0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বাংলাদেশ</a:t>
            </a:r>
            <a:r>
              <a:rPr lang="en-US" sz="3600" dirty="0">
                <a:ln w="3175" cmpd="sng">
                  <a:noFill/>
                </a:ln>
                <a:solidFill>
                  <a:srgbClr val="7030A0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 </a:t>
            </a:r>
            <a:r>
              <a:rPr lang="en-US" sz="3600" dirty="0" err="1">
                <a:ln w="3175" cmpd="sng">
                  <a:noFill/>
                </a:ln>
                <a:solidFill>
                  <a:srgbClr val="7030A0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পরিসংখ্যান</a:t>
            </a:r>
            <a:r>
              <a:rPr lang="en-US" sz="3600" dirty="0">
                <a:ln w="3175" cmpd="sng">
                  <a:noFill/>
                </a:ln>
                <a:solidFill>
                  <a:srgbClr val="7030A0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 </a:t>
            </a:r>
            <a:r>
              <a:rPr lang="en-US" sz="3600" dirty="0" err="1">
                <a:ln w="3175" cmpd="sng">
                  <a:noFill/>
                </a:ln>
                <a:solidFill>
                  <a:srgbClr val="7030A0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ব্যুরো</a:t>
            </a:r>
            <a:endParaRPr lang="en-US" sz="3600" dirty="0">
              <a:ln w="3175" cmpd="sng">
                <a:noFill/>
              </a:ln>
              <a:solidFill>
                <a:srgbClr val="7030A0"/>
              </a:solidFill>
              <a:latin typeface="Nikosh" panose="02000000000000000000" pitchFamily="2" charset="0"/>
              <a:ea typeface="+mj-ea"/>
              <a:cs typeface="Nikosh" panose="02000000000000000000" pitchFamily="2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ln w="3175" cmpd="sng">
                  <a:noFill/>
                </a:ln>
                <a:solidFill>
                  <a:srgbClr val="7030A0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পরিসংখ্যান</a:t>
            </a:r>
            <a:r>
              <a:rPr lang="en-US" sz="2800" dirty="0">
                <a:ln w="3175" cmpd="sng">
                  <a:noFill/>
                </a:ln>
                <a:solidFill>
                  <a:srgbClr val="7030A0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 ও </a:t>
            </a:r>
            <a:r>
              <a:rPr lang="en-US" sz="2800" dirty="0" err="1">
                <a:ln w="3175" cmpd="sng">
                  <a:noFill/>
                </a:ln>
                <a:solidFill>
                  <a:srgbClr val="7030A0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তথ্য</a:t>
            </a:r>
            <a:r>
              <a:rPr lang="en-US" sz="2800" dirty="0">
                <a:ln w="3175" cmpd="sng">
                  <a:noFill/>
                </a:ln>
                <a:solidFill>
                  <a:srgbClr val="7030A0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 </a:t>
            </a:r>
            <a:r>
              <a:rPr lang="en-US" sz="2800" dirty="0" err="1">
                <a:ln w="3175" cmpd="sng">
                  <a:noFill/>
                </a:ln>
                <a:solidFill>
                  <a:srgbClr val="7030A0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ব্যবস্থাপনা</a:t>
            </a:r>
            <a:r>
              <a:rPr lang="en-US" sz="2800" dirty="0">
                <a:ln w="3175" cmpd="sng">
                  <a:noFill/>
                </a:ln>
                <a:solidFill>
                  <a:srgbClr val="7030A0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 </a:t>
            </a:r>
            <a:r>
              <a:rPr lang="en-US" sz="2800" dirty="0" err="1">
                <a:ln w="3175" cmpd="sng">
                  <a:noFill/>
                </a:ln>
                <a:solidFill>
                  <a:srgbClr val="7030A0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বিভাগ</a:t>
            </a:r>
            <a:endParaRPr lang="en-US" sz="2800" dirty="0">
              <a:ln w="3175" cmpd="sng">
                <a:noFill/>
              </a:ln>
              <a:solidFill>
                <a:srgbClr val="7030A0"/>
              </a:solidFill>
              <a:latin typeface="Nikosh" panose="02000000000000000000" pitchFamily="2" charset="0"/>
              <a:ea typeface="+mj-ea"/>
              <a:cs typeface="Nikosh" panose="02000000000000000000" pitchFamily="2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ln w="3175" cmpd="sng">
                  <a:noFill/>
                </a:ln>
                <a:solidFill>
                  <a:srgbClr val="7030A0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পরিকল্পনা</a:t>
            </a:r>
            <a:r>
              <a:rPr lang="en-US" sz="2800" dirty="0">
                <a:ln w="3175" cmpd="sng">
                  <a:noFill/>
                </a:ln>
                <a:solidFill>
                  <a:srgbClr val="7030A0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 </a:t>
            </a:r>
            <a:r>
              <a:rPr lang="en-US" sz="2800" dirty="0" err="1">
                <a:ln w="3175" cmpd="sng">
                  <a:noFill/>
                </a:ln>
                <a:solidFill>
                  <a:srgbClr val="7030A0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মন্ত্রণালয়</a:t>
            </a:r>
            <a:endParaRPr lang="en-US" sz="2800" dirty="0">
              <a:ln w="3175" cmpd="sng">
                <a:noFill/>
              </a:ln>
              <a:solidFill>
                <a:srgbClr val="7030A0"/>
              </a:solidFill>
              <a:latin typeface="Nikosh" panose="02000000000000000000" pitchFamily="2" charset="0"/>
              <a:ea typeface="+mj-ea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11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সমাধান</a:t>
            </a:r>
            <a:endParaRPr lang="en-US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এন্ড্রয়েড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গুগল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ম্যাপে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দাগগুচ্ছের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অবস্থান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নির্দিষ্টকরণ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0"/>
            <a:ext cx="9601196" cy="2285999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গুগল </a:t>
            </a: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ম্যাপে</a:t>
            </a:r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দাগগুচ্ছের</a:t>
            </a:r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অবস্থান</a:t>
            </a:r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নির্দিষ্টকরণের</a:t>
            </a:r>
            <a:r>
              <a:rPr lang="en-US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ধাপসমূহ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68" y="1481328"/>
            <a:ext cx="4791456" cy="4912300"/>
          </a:xfrm>
        </p:spPr>
      </p:pic>
    </p:spTree>
    <p:extLst>
      <p:ext uri="{BB962C8B-B14F-4D97-AF65-F5344CB8AC3E}">
        <p14:creationId xmlns:p14="http://schemas.microsoft.com/office/powerpoint/2010/main" val="5392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-365760"/>
            <a:ext cx="9601196" cy="2651759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গুগল </a:t>
            </a: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ম্যাপে</a:t>
            </a:r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দাগগুচ্ছের</a:t>
            </a:r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অবস্থান</a:t>
            </a:r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নির্দিষ্টকরণের</a:t>
            </a:r>
            <a:r>
              <a:rPr lang="en-US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ধাপসমূহ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72" y="1161287"/>
            <a:ext cx="4654295" cy="5010913"/>
          </a:xfrm>
        </p:spPr>
      </p:pic>
    </p:spTree>
    <p:extLst>
      <p:ext uri="{BB962C8B-B14F-4D97-AF65-F5344CB8AC3E}">
        <p14:creationId xmlns:p14="http://schemas.microsoft.com/office/powerpoint/2010/main" val="3739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-365760"/>
            <a:ext cx="9601196" cy="2651759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গুগল </a:t>
            </a: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ম্যাপে</a:t>
            </a:r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দাগগুচ্ছের</a:t>
            </a:r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অবস্থান</a:t>
            </a:r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নির্দিষ্টকরণের</a:t>
            </a:r>
            <a:r>
              <a:rPr lang="en-US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ধাপসমূহ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44" y="1289304"/>
            <a:ext cx="4700016" cy="4992623"/>
          </a:xfrm>
        </p:spPr>
      </p:pic>
    </p:spTree>
    <p:extLst>
      <p:ext uri="{BB962C8B-B14F-4D97-AF65-F5344CB8AC3E}">
        <p14:creationId xmlns:p14="http://schemas.microsoft.com/office/powerpoint/2010/main" val="579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-365760"/>
            <a:ext cx="9601196" cy="2651759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গুগল </a:t>
            </a: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ম্যাপে</a:t>
            </a:r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দাগগুচ্ছের</a:t>
            </a:r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অবস্থান</a:t>
            </a:r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নির্দিষ্টকরণের</a:t>
            </a:r>
            <a:r>
              <a:rPr lang="en-US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ধাপসমূহ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64" y="1207008"/>
            <a:ext cx="4773168" cy="5010911"/>
          </a:xfrm>
        </p:spPr>
      </p:pic>
    </p:spTree>
    <p:extLst>
      <p:ext uri="{BB962C8B-B14F-4D97-AF65-F5344CB8AC3E}">
        <p14:creationId xmlns:p14="http://schemas.microsoft.com/office/powerpoint/2010/main" val="24155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প্রত্যাশিত</a:t>
            </a:r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ফলাফল</a:t>
            </a:r>
            <a:endParaRPr lang="en-US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384" y="2556932"/>
            <a:ext cx="10296144" cy="331893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সহজে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দাগগুচ্ছ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চিহ্নিত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যাবে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/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প্রধান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ফসলসমূহের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হিসাব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প্রাক্কলণ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সঠিকভাবে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যাবে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জিপিএস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লোকেশনে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দাগগুচ্ছগুলো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দেখা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যাবে</a:t>
            </a:r>
            <a:endParaRPr lang="en-US" sz="32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দাগগুচ্ছ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আর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দাগগুচ্ছের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দুরত্ব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প্রতিটি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দাগগুচ্ছে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জমির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পরিমান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প্রভৃতি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জানা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যাবে</a:t>
            </a:r>
            <a:endParaRPr lang="en-US" sz="32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যদি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স্যাটেলাইট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ইমেজ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তাহলে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র্বতমানে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দাগগুচ্ছে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ফসল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দেখা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যাবে</a:t>
            </a:r>
            <a:endParaRPr lang="en-US" sz="32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/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জেলা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উপজেলা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সরবরাকৃত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তথ্যের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গুনগতমান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বৃদ্ধি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পাবে</a:t>
            </a:r>
            <a:endParaRPr lang="en-US" sz="3200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/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পরিমাপ</a:t>
            </a:r>
            <a:endParaRPr lang="en-US" sz="40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জেলা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উপজেলা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বিভাগীয়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কর্মকর্তা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কর্মচারীদের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পরিদর্শনের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/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মাঠ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পর্যায়ের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কর্মকর্তা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কর্মচারীদের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মতামত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নেয়া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পাইলটিং</a:t>
            </a:r>
            <a:r>
              <a:rPr lang="en-US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কার্যক্রমের</a:t>
            </a:r>
            <a:r>
              <a:rPr lang="en-US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endParaRPr lang="en-US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" y="1993393"/>
            <a:ext cx="9534142" cy="4242816"/>
          </a:xfrm>
        </p:spPr>
      </p:pic>
    </p:spTree>
    <p:extLst>
      <p:ext uri="{BB962C8B-B14F-4D97-AF65-F5344CB8AC3E}">
        <p14:creationId xmlns:p14="http://schemas.microsoft.com/office/powerpoint/2010/main" val="38278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18" y="433492"/>
            <a:ext cx="9601196" cy="1303867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পাইলটিং</a:t>
            </a:r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কার্যক্রমের</a:t>
            </a:r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44" y="1481328"/>
            <a:ext cx="9537192" cy="4681727"/>
          </a:xfrm>
        </p:spPr>
      </p:pic>
    </p:spTree>
    <p:extLst>
      <p:ext uri="{BB962C8B-B14F-4D97-AF65-F5344CB8AC3E}">
        <p14:creationId xmlns:p14="http://schemas.microsoft.com/office/powerpoint/2010/main" val="21427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55448"/>
            <a:ext cx="9601196" cy="2130551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পাইলটিং</a:t>
            </a:r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কার্যক্রমের</a:t>
            </a:r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1536192"/>
            <a:ext cx="9752353" cy="4700016"/>
          </a:xfrm>
        </p:spPr>
      </p:pic>
    </p:spTree>
    <p:extLst>
      <p:ext uri="{BB962C8B-B14F-4D97-AF65-F5344CB8AC3E}">
        <p14:creationId xmlns:p14="http://schemas.microsoft.com/office/powerpoint/2010/main" val="178149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দাগগুচ্ছ </a:t>
            </a:r>
            <a:r>
              <a:rPr lang="en-US" sz="40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সম্পর্কিত</a:t>
            </a:r>
            <a:r>
              <a:rPr lang="en-US" sz="40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ধারণা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দাগগুচ্ছ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সাধারনত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কয়েকটি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পরস্পর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সন্নিহিত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দাগের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সমষ্টি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পরিসংখ্যান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ব্যুরোর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দাগগুচ্ছসমূহে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গড়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জমির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পরিমান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৫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একর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দাগ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বাংলাদেশ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ভূমি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রেকর্ড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জরিপ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বিভাগ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কর্তৃক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পরিচালিত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ক্ষেত্র্রে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Cadastral Survey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প্রস্তুতকৃত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মৌজাম্যাপে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দেখান্নো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চৌহদ্দি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বিশিষ্ট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ভূখন্ডকে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বুঝায়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7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পাইলটিং</a:t>
            </a:r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কার্যক্রমের</a:t>
            </a:r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72" y="2020824"/>
            <a:ext cx="9482328" cy="4306823"/>
          </a:xfrm>
        </p:spPr>
      </p:pic>
    </p:spTree>
    <p:extLst>
      <p:ext uri="{BB962C8B-B14F-4D97-AF65-F5344CB8AC3E}">
        <p14:creationId xmlns:p14="http://schemas.microsoft.com/office/powerpoint/2010/main" val="289662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উপসংহার</a:t>
            </a:r>
            <a:endParaRPr lang="en-US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Clr>
                <a:srgbClr val="83992A"/>
              </a:buClr>
              <a:buNone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গুগলম্যাপে দাগগুচ্ছের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অবস্থান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চিহ্নিত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গেলে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সঠিক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স্থান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সঠিক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সংগ্রহ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যাবে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সহজে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পরিদর্শন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সংগৃহীত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যাচাই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যাবে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সর্বোপরি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গুণগত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মানসম্পন্ন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প্রাপ্তি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নিশ্চিত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200" dirty="0" smtClean="0">
              <a:solidFill>
                <a:prstClr val="black">
                  <a:lumMod val="85000"/>
                  <a:lumOff val="15000"/>
                </a:prst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lvl="0" indent="0" algn="just">
              <a:buClr>
                <a:srgbClr val="83992A"/>
              </a:buClr>
              <a:buNone/>
            </a:pP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দাগগুচ্ছ </a:t>
            </a:r>
            <a:r>
              <a:rPr lang="en-US" sz="40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সম্পর্কিত</a:t>
            </a:r>
            <a:r>
              <a:rPr lang="en-US" sz="40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ধারণা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Clr>
                <a:srgbClr val="83992A"/>
              </a:buClr>
              <a:buNone/>
            </a:pP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পরিসংখ্যান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বিষয়ক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সংগ্রহের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বাংলাদেশ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পরিসংখ্যান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ব্যুরোর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১০৩৪৮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দাগগুচ্ছ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দেশের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প্রধান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ফসল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যথা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ধান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গম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পাট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আলু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ফসলের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প্রতি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বছরে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চাষাধীন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জমির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হিসাব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বস্তুনষ্ঠিভাবে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বছরে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৪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বার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নমুনা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দাগগুচ্ছে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জরিপ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পরিচালনা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দাগগুচ্ছের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অবস্থান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চিহ্ণিতকরণের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সমস্যাজনিত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কারণে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সঠিক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সংগ্রহ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কার্যক্রম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ব্যাহত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দাগগুচ্ছ</a:t>
            </a:r>
            <a:r>
              <a:rPr lang="en-US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জরিপ</a:t>
            </a:r>
            <a:r>
              <a:rPr lang="en-US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সংগ্রহের</a:t>
            </a:r>
            <a:r>
              <a:rPr lang="en-US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সময়কাল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420473"/>
              </p:ext>
            </p:extLst>
          </p:nvPr>
        </p:nvGraphicFramePr>
        <p:xfrm>
          <a:off x="1295400" y="2557463"/>
          <a:ext cx="96012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48006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১ম </a:t>
                      </a:r>
                      <a:r>
                        <a:rPr lang="en-US" sz="2800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পর্ব</a:t>
                      </a:r>
                      <a:r>
                        <a:rPr lang="en-US" sz="28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দাগগুচ্ছ</a:t>
                      </a:r>
                      <a:r>
                        <a:rPr lang="en-US" sz="28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জরিপ</a:t>
                      </a:r>
                      <a:endParaRPr lang="en-US" sz="2800" dirty="0"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8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৫-২০ জানুয়ারি</a:t>
                      </a:r>
                      <a:endParaRPr lang="en-US" sz="2800" dirty="0"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২য় </a:t>
                      </a:r>
                      <a:r>
                        <a:rPr lang="en-US" sz="2800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পর্ব</a:t>
                      </a:r>
                      <a:r>
                        <a:rPr lang="en-US" sz="28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দাগগুচ্ছ</a:t>
                      </a:r>
                      <a:r>
                        <a:rPr lang="en-US" sz="28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জরিপ</a:t>
                      </a:r>
                      <a:endParaRPr lang="en-US" sz="2800" dirty="0"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8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৩-২০ মার্চ</a:t>
                      </a:r>
                      <a:endParaRPr lang="en-US" sz="2800" dirty="0"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৩য় </a:t>
                      </a:r>
                      <a:r>
                        <a:rPr lang="en-US" sz="2800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পর্ব</a:t>
                      </a:r>
                      <a:r>
                        <a:rPr lang="en-US" sz="28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দাগগুচ্ছ</a:t>
                      </a:r>
                      <a:r>
                        <a:rPr lang="en-US" sz="28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জরিপ</a:t>
                      </a:r>
                      <a:endParaRPr lang="en-US" sz="2800" dirty="0"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8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২১মে-৪ জুন</a:t>
                      </a:r>
                      <a:endParaRPr lang="en-US" sz="2800" dirty="0"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৪র্থ </a:t>
                      </a:r>
                      <a:r>
                        <a:rPr lang="en-US" sz="2800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পর্ব</a:t>
                      </a:r>
                      <a:r>
                        <a:rPr lang="en-US" sz="28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দাগগুচ্ছ</a:t>
                      </a:r>
                      <a:r>
                        <a:rPr lang="en-US" sz="28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জরিপ</a:t>
                      </a:r>
                      <a:endParaRPr lang="en-US" sz="2800" dirty="0"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8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২১ সেপ্টেম্বর-৫ অক্টোবর</a:t>
                      </a:r>
                      <a:endParaRPr lang="en-US" sz="2800" dirty="0"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8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প্রধান </a:t>
            </a: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ফসলের</a:t>
            </a:r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আবাদ</a:t>
            </a:r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সংক্রান্ত</a:t>
            </a:r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398" y="2739738"/>
            <a:ext cx="9601200" cy="196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জমির</a:t>
            </a:r>
            <a:r>
              <a:rPr lang="en-US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আয়তন</a:t>
            </a:r>
            <a:r>
              <a:rPr lang="en-US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নিরুপন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জেলায়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সংশ্লিষ্ট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ফসলের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জমির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পরিমান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= b/a (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জেলার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ইফেক্টিভ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এরিয়া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</a:p>
          <a:p>
            <a:pPr marL="0" indent="0">
              <a:buNone/>
            </a:pP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এখানে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b=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দাগগুচ্ছগুলোতে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সংশ্লিষ্ট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ফসলের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অধীন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মোট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জমির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পরিমান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a=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জেলায়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সব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দাগগুচ্ছের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অধীন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মোট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জমির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পরমিান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জেলার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ইফেক্টিভ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এরিয়া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= (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জেলার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মোট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আয়তন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–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নদ-নদী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বৃহৎরাস্তা-ঘাট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শহর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সংরক্ষিত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বনভূমি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প্রভৃতির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আয়তন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14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 </a:t>
            </a: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সমস্যাটি</a:t>
            </a:r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সমাধান</a:t>
            </a:r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</a:br>
            <a:endParaRPr lang="en-US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কর্মকর্তা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কর্মচারীদের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দাগগুচ্ছ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সনাক্তকরণ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lvl="0" indent="0">
              <a:buNone/>
            </a:pP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27122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588941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b="1" u="sng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b="1" u="sng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b="1" u="sng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সমস্যার</a:t>
            </a:r>
            <a:r>
              <a:rPr lang="en-US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</a:t>
            </a:r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b="1" u="sng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b="1" u="sng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endParaRPr lang="en-US" b="1" u="sng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পুরাতন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কর্মকর্তা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ও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কর্মচারীদের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অবসর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বদলী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>
              <a:buClr>
                <a:srgbClr val="83992A"/>
              </a:buClr>
            </a:pPr>
            <a:r>
              <a:rPr lang="en-US" sz="30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দাগগুচ্ছের</a:t>
            </a:r>
            <a:r>
              <a:rPr lang="en-US" sz="30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লোকশন</a:t>
            </a:r>
            <a:r>
              <a:rPr lang="en-US" sz="30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0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সংগ্রহকারীর</a:t>
            </a:r>
            <a:r>
              <a:rPr lang="en-US" sz="30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নিকট</a:t>
            </a:r>
            <a:r>
              <a:rPr lang="en-US" sz="30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অসুবিধাজনক</a:t>
            </a:r>
            <a:r>
              <a:rPr lang="en-US" sz="30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মনে</a:t>
            </a:r>
            <a:r>
              <a:rPr lang="en-US" sz="30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হওয়া</a:t>
            </a:r>
            <a:endParaRPr lang="en-US" sz="32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/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দাগগুচ্ছ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চিহ্নিতকরণ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হালনাগাদ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সংক্রান্ত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প্রশিক্ষণের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অভাব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ভুক্তভোগী</a:t>
            </a:r>
            <a:r>
              <a:rPr lang="en-US" sz="40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জনগোষ্ঠী</a:t>
            </a:r>
            <a:endParaRPr lang="en-US" sz="40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বিবিএস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কর্মকর্তা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কর্মচারী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ডিএই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কর্মকর্তা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কর্মচারী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5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353</TotalTime>
  <Words>393</Words>
  <Application>Microsoft Office PowerPoint</Application>
  <PresentationFormat>Custom</PresentationFormat>
  <Paragraphs>57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Organic</vt:lpstr>
      <vt:lpstr>গুগল ম্যাপে দাগগুচ্ছের অবস্থান নির্দিষ্টকরণ</vt:lpstr>
      <vt:lpstr>দাগগুচ্ছ সম্পর্কিত ধারণা</vt:lpstr>
      <vt:lpstr>দাগগুচ্ছ সম্পর্কিত ধারণা</vt:lpstr>
      <vt:lpstr>দাগগুচ্ছ জরিপ তথ্য সংগ্রহের সময়কাল</vt:lpstr>
      <vt:lpstr>প্রধান ফসলের আবাদ সংক্রান্ত তথ্য</vt:lpstr>
      <vt:lpstr>জমির আয়তন নিরুপন</vt:lpstr>
      <vt:lpstr> যে সমস্যাটি সমাধান করতে চাই </vt:lpstr>
      <vt:lpstr>  সমস্যার মূল কারণ </vt:lpstr>
      <vt:lpstr>ভুক্তভোগী জনগোষ্ঠী</vt:lpstr>
      <vt:lpstr> সমাধান</vt:lpstr>
      <vt:lpstr>গুগল ম্যাপে দাগগুচ্ছের অবস্থান নির্দিষ্টকরণের ধাপসমূহ</vt:lpstr>
      <vt:lpstr>গুগল ম্যাপে দাগগুচ্ছের অবস্থান নির্দিষ্টকরণের ধাপসমূহ</vt:lpstr>
      <vt:lpstr>গুগল ম্যাপে দাগগুচ্ছের অবস্থান নির্দিষ্টকরণের ধাপসমূহ</vt:lpstr>
      <vt:lpstr>গুগল ম্যাপে দাগগুচ্ছের অবস্থান নির্দিষ্টকরণের ধাপসমূহ</vt:lpstr>
      <vt:lpstr>প্রত্যাশিত ফলাফল</vt:lpstr>
      <vt:lpstr>পরিমাপ</vt:lpstr>
      <vt:lpstr>পাইলটিং কার্যক্রমের চিত্র</vt:lpstr>
      <vt:lpstr>পাইলটিং কার্যক্রমের চিত্র</vt:lpstr>
      <vt:lpstr>পাইলটিং কার্যক্রমের চিত্র</vt:lpstr>
      <vt:lpstr>পাইলটিং কার্যক্রমের চিত্র</vt:lpstr>
      <vt:lpstr>উপসংহার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কৃষি পরিসংখ্যানের গুরুত্ব</dc:title>
  <dc:creator>HP Inc.</dc:creator>
  <cp:lastModifiedBy>SID</cp:lastModifiedBy>
  <cp:revision>51</cp:revision>
  <dcterms:created xsi:type="dcterms:W3CDTF">2019-11-11T17:39:07Z</dcterms:created>
  <dcterms:modified xsi:type="dcterms:W3CDTF">2021-07-04T13:58:59Z</dcterms:modified>
</cp:coreProperties>
</file>